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https://media.tenor.com/images/57e1e6b2f34f2e8ae9e3aef9950a4878/tenor.gif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https://images.techhive.com/images/article/2016/11/snapnator1-100691669-large.gif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4" cy="5134399"/>
            <a:chOff x="0" y="75"/>
            <a:chExt cx="5153704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4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4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0" y="2469742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4" y="26771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0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0" y="37188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2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89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1"/>
            <a:ext cx="698925" cy="684657"/>
            <a:chOff x="0" y="3785671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1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8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Relationship Id="rId5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gif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7.gif"/><Relationship Id="rId5" Type="http://schemas.openxmlformats.org/officeDocument/2006/relationships/image" Target="../media/image22.jpg"/><Relationship Id="rId6" Type="http://schemas.openxmlformats.org/officeDocument/2006/relationships/image" Target="../media/image4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jpg"/><Relationship Id="rId4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Relationship Id="rId4" Type="http://schemas.openxmlformats.org/officeDocument/2006/relationships/image" Target="../media/image4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jpg"/><Relationship Id="rId4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2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404500" y="655225"/>
            <a:ext cx="4061100" cy="297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3600"/>
              <a:t>No Silver Bullet: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419" sz="3600"/>
              <a:t>Essence and Accidents of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3600"/>
              <a:t>Software Engineering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3548925" y="3630025"/>
            <a:ext cx="26019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sz="1600"/>
              <a:t>by Frederick P. Brooks, Jr.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6779904" y="1605050"/>
            <a:ext cx="1506825" cy="2267800"/>
          </a:xfrm>
          <a:prstGeom prst="rect">
            <a:avLst/>
          </a:prstGeom>
          <a:noFill/>
          <a:ln cap="rnd" cmpd="thickThin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ACCIDENTALES</a:t>
            </a:r>
          </a:p>
        </p:txBody>
      </p:sp>
      <p:pic>
        <p:nvPicPr>
          <p:cNvPr descr="PostgreSQL-JDBC-Run-Connecting-to-PostgreSQL-Database-Program.gif" id="212" name="Shape 212"/>
          <p:cNvPicPr preferRelativeResize="0"/>
          <p:nvPr/>
        </p:nvPicPr>
        <p:blipFill rotWithShape="1">
          <a:blip r:embed="rId3">
            <a:alphaModFix/>
          </a:blip>
          <a:srcRect b="8570" l="0" r="0" t="5636"/>
          <a:stretch/>
        </p:blipFill>
        <p:spPr>
          <a:xfrm>
            <a:off x="2232500" y="1798675"/>
            <a:ext cx="5168900" cy="30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idx="1" type="body"/>
          </p:nvPr>
        </p:nvSpPr>
        <p:spPr>
          <a:xfrm>
            <a:off x="2182650" y="1233775"/>
            <a:ext cx="4887600" cy="56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buSzPct val="100000"/>
            </a:pPr>
            <a:r>
              <a:rPr lang="es-419" sz="1800"/>
              <a:t>Sistemas de Programación Unificados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Esperanzas (</a:t>
            </a:r>
            <a:r>
              <a:rPr lang="es-419"/>
              <a:t>Hopes for the Silver)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097475" y="1055475"/>
            <a:ext cx="43623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Ada: Lenguajes de Alto Nivel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Programación Orientada a Objetos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982800" y="1083975"/>
            <a:ext cx="42714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Las potenciales “balas de plata”</a:t>
            </a:r>
          </a:p>
          <a:p>
            <a:pPr lvl="0" algn="ctr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¿Qué problemas atacan? 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1903" l="2375" r="6241" t="6597"/>
          <a:stretch/>
        </p:blipFill>
        <p:spPr>
          <a:xfrm>
            <a:off x="5823875" y="2144175"/>
            <a:ext cx="2589250" cy="259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leonrenkema.nl/wp-content/uploads/2013/10/ada-strong-915-color.png"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525" y="2086775"/>
            <a:ext cx="2707199" cy="270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eople1.cs.kuleuven.be/~dirk.craeynest/.image/adaglobe-big.gif"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74" y="2086776"/>
            <a:ext cx="2266000" cy="27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1297500" y="1181250"/>
            <a:ext cx="3137700" cy="10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Inteligencia artificial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Sistema experto</a:t>
            </a:r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Esperanzas</a:t>
            </a:r>
          </a:p>
        </p:txBody>
      </p:sp>
      <p:pic>
        <p:nvPicPr>
          <p:cNvPr descr="Image result for gif computer programming itself"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377" y="393749"/>
            <a:ext cx="3320648" cy="191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igcseict.info/theory/7_2/expert/files/stacks_image_5738.png"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200" y="2408050"/>
            <a:ext cx="604837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1103850" y="1071900"/>
            <a:ext cx="3570900" cy="68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Programación automática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Esperanzas</a:t>
            </a:r>
          </a:p>
        </p:txBody>
      </p:sp>
      <p:pic>
        <p:nvPicPr>
          <p:cNvPr descr="https://www.palsite.com/pics/f_auto_prog.jpg"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9" y="1927575"/>
            <a:ext cx="2999949" cy="2129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tomatic.gif"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750" y="1085979"/>
            <a:ext cx="3932900" cy="2971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917200" y="1462590"/>
            <a:ext cx="3555900" cy="62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Verificación del Programa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575" y="1015412"/>
            <a:ext cx="3112675" cy="311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250" y="482750"/>
            <a:ext cx="3556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s.toptal.io/blog/image/91300/toptal-blog-image-1434577772250-e8e5ff3bbe312ea395dd84a90db53c71.jpg"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01549" y="482750"/>
            <a:ext cx="1804574" cy="1804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-rimidi-clipboard.gif" id="248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150" y="2015575"/>
            <a:ext cx="3556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5012450" y="4128100"/>
            <a:ext cx="3211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</a:pPr>
            <a:r>
              <a:rPr lang="es-419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Programación Gráfica</a:t>
            </a:r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Esperanzas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Esperanzas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96862" y="1707800"/>
            <a:ext cx="3412800" cy="10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buSzPct val="100000"/>
            </a:pPr>
            <a:r>
              <a:rPr lang="es-419" sz="1800"/>
              <a:t>Entornos y herramientas</a:t>
            </a:r>
          </a:p>
        </p:txBody>
      </p:sp>
      <p:pic>
        <p:nvPicPr>
          <p:cNvPr descr="https://speckycdn-sdm.netdna-ssl.com/wp-content/uploads/2011/09/12_awesome_workstation_setups.jpg" id="257" name="Shape 257"/>
          <p:cNvPicPr preferRelativeResize="0"/>
          <p:nvPr/>
        </p:nvPicPr>
        <p:blipFill rotWithShape="1">
          <a:blip r:embed="rId3">
            <a:alphaModFix/>
          </a:blip>
          <a:srcRect b="13621" l="9110" r="4038" t="9247"/>
          <a:stretch/>
        </p:blipFill>
        <p:spPr>
          <a:xfrm>
            <a:off x="5060975" y="2196250"/>
            <a:ext cx="3548200" cy="204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iki.freepascal.org/images/2/2e/Ide_features_design_guidelines.gif"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75" y="2272450"/>
            <a:ext cx="4215175" cy="19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>
            <p:ph idx="1" type="body"/>
          </p:nvPr>
        </p:nvSpPr>
        <p:spPr>
          <a:xfrm>
            <a:off x="5128675" y="1658050"/>
            <a:ext cx="3412800" cy="10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buSzPct val="100000"/>
            </a:pPr>
            <a:r>
              <a:rPr lang="es-419" sz="1800"/>
              <a:t>Estaciones de trabajo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1156125" y="1039950"/>
            <a:ext cx="2938200" cy="49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Comprar vs Construir</a:t>
            </a:r>
          </a:p>
        </p:txBody>
      </p:sp>
      <p:pic>
        <p:nvPicPr>
          <p:cNvPr descr="http://queridodinero.com/wp-content/uploads/2016/05/CASA-Comprar-Construir-708x350.png"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28876"/>
          <a:stretch/>
        </p:blipFill>
        <p:spPr>
          <a:xfrm>
            <a:off x="1025500" y="1925375"/>
            <a:ext cx="7310900" cy="257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y icon"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750" y="2640509"/>
            <a:ext cx="1199974" cy="1199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ild icon"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124" y="2682312"/>
            <a:ext cx="1116349" cy="111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875" y="1716437"/>
            <a:ext cx="3984433" cy="298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parrilla homero" id="270" name="Shape 270"/>
          <p:cNvPicPr preferRelativeResize="0"/>
          <p:nvPr/>
        </p:nvPicPr>
        <p:blipFill rotWithShape="1">
          <a:blip r:embed="rId7">
            <a:alphaModFix/>
          </a:blip>
          <a:srcRect b="6357" l="6523" r="6147" t="6313"/>
          <a:stretch/>
        </p:blipFill>
        <p:spPr>
          <a:xfrm>
            <a:off x="4615250" y="1716449"/>
            <a:ext cx="3984424" cy="298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1143700" y="1065575"/>
            <a:ext cx="3632700" cy="60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</a:pPr>
            <a:r>
              <a:rPr b="1" lang="es-419" sz="1800"/>
              <a:t>Comprar vs Construir</a:t>
            </a:r>
          </a:p>
        </p:txBody>
      </p:sp>
      <p:pic>
        <p:nvPicPr>
          <p:cNvPr descr="Resultado de imagen para Buy vs build" id="277" name="Shape 277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28725" y="2041024"/>
            <a:ext cx="3329274" cy="254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or.gif" id="278" name="Shape 278"/>
          <p:cNvPicPr preferRelativeResize="0"/>
          <p:nvPr/>
        </p:nvPicPr>
        <p:blipFill rotWithShape="1">
          <a:blip r:embed="rId4">
            <a:alphaModFix/>
          </a:blip>
          <a:srcRect b="1646" l="2101" r="3237" t="3700"/>
          <a:stretch/>
        </p:blipFill>
        <p:spPr>
          <a:xfrm>
            <a:off x="4712550" y="1065575"/>
            <a:ext cx="3521899" cy="35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146151" y="1087425"/>
            <a:ext cx="3592500" cy="120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Refinamiento de Requerimientos y Prototipado Rápido</a:t>
            </a:r>
          </a:p>
        </p:txBody>
      </p:sp>
      <p:pic>
        <p:nvPicPr>
          <p:cNvPr descr="Resultado de imagen para software prototype"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98" y="2406099"/>
            <a:ext cx="3276174" cy="230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253678f0c0a726d29e509accfb4f97e--software-development-product-development.jpg"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150" y="1087424"/>
            <a:ext cx="4830400" cy="3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1145100" y="1095825"/>
            <a:ext cx="33276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Desarrollo Incremental: “Crecer, No Construir”</a:t>
            </a:r>
          </a:p>
        </p:txBody>
      </p:sp>
      <p:pic>
        <p:nvPicPr>
          <p:cNvPr descr="Imagen relacionada" id="293" name="Shape 293"/>
          <p:cNvPicPr preferRelativeResize="0"/>
          <p:nvPr/>
        </p:nvPicPr>
        <p:blipFill rotWithShape="1">
          <a:blip r:embed="rId3">
            <a:alphaModFix/>
          </a:blip>
          <a:srcRect b="0" l="0" r="16415" t="0"/>
          <a:stretch/>
        </p:blipFill>
        <p:spPr>
          <a:xfrm>
            <a:off x="702387" y="2089425"/>
            <a:ext cx="4070474" cy="274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-cXDA2v3qOHo/WVKKOz5nXAI/AAAAAAABLQc/oX1ca1JlVCEFAglrYubqM3ic5cbGKoNbwCJoC/w1080-h1080/a%2Bb%2Bc%2Bjuuuuun.jpg"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600" y="1095825"/>
            <a:ext cx="3740724" cy="37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0" y="796350"/>
            <a:ext cx="91440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sz="3000"/>
              <a:t>¿POR </a:t>
            </a:r>
            <a:r>
              <a:rPr lang="es-419" sz="3000"/>
              <a:t>QUÉ</a:t>
            </a:r>
            <a:r>
              <a:rPr lang="es-419" sz="3000"/>
              <a:t> EL NOMBRE?</a:t>
            </a:r>
          </a:p>
        </p:txBody>
      </p:sp>
      <p:pic>
        <p:nvPicPr>
          <p:cNvPr descr="Resultado de imagen para bullet mario pn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277" y="1894872"/>
            <a:ext cx="2115174" cy="2115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rewolf.png" id="143" name="Shape 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4149" y="1894874"/>
            <a:ext cx="1966004" cy="178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1297500" y="1077225"/>
            <a:ext cx="3234600" cy="79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Grandes Diseñadores</a:t>
            </a:r>
          </a:p>
        </p:txBody>
      </p:sp>
      <p:pic>
        <p:nvPicPr>
          <p:cNvPr descr="Resultado de imagen para great designers" id="301" name="Shape 30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24400" y="1742424"/>
            <a:ext cx="6985099" cy="2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Opciones Prometedoras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297500" y="1077225"/>
            <a:ext cx="3234600" cy="79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Grandes Diseñadores</a:t>
            </a:r>
          </a:p>
        </p:txBody>
      </p:sp>
      <p:pic>
        <p:nvPicPr>
          <p:cNvPr descr="https://p.fod4.com/upload/aff3567c9abaad4b798a350dc1e1b1a3/aHSgd5h0SNu80j8hS1aa_Bike%20Dog%20WTF.gif"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737" y="1746600"/>
            <a:ext cx="4532525" cy="27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1052550" y="592750"/>
            <a:ext cx="7038900" cy="72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/>
              <a:t>¡Gracias por su atención!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251" y="1485826"/>
            <a:ext cx="4483998" cy="28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Integrantes: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1297500" y="10320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Donato, Alexis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Gaudenzi, María Pía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Lopez. Marcos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Populin, Stefano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Saint Avid, Tomás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s-419" sz="1800"/>
              <a:t>Vicente, Rodrigo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637400" y="468450"/>
            <a:ext cx="1665300" cy="562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/>
              <a:t>DIFICULTADES DEL SOFTWARE</a:t>
            </a:r>
          </a:p>
        </p:txBody>
      </p:sp>
      <p:cxnSp>
        <p:nvCxnSpPr>
          <p:cNvPr id="149" name="Shape 149"/>
          <p:cNvCxnSpPr>
            <a:stCxn id="148" idx="2"/>
          </p:cNvCxnSpPr>
          <p:nvPr/>
        </p:nvCxnSpPr>
        <p:spPr>
          <a:xfrm>
            <a:off x="4470050" y="1030650"/>
            <a:ext cx="0" cy="3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0" name="Shape 150"/>
          <p:cNvCxnSpPr/>
          <p:nvPr/>
        </p:nvCxnSpPr>
        <p:spPr>
          <a:xfrm>
            <a:off x="2885600" y="1358587"/>
            <a:ext cx="35883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1" name="Shape 151"/>
          <p:cNvSpPr txBox="1"/>
          <p:nvPr>
            <p:ph idx="1" type="body"/>
          </p:nvPr>
        </p:nvSpPr>
        <p:spPr>
          <a:xfrm>
            <a:off x="1885400" y="1621100"/>
            <a:ext cx="2000400" cy="428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ESENCIALES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5473700" y="1621100"/>
            <a:ext cx="2000400" cy="428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ACCIDENTALES</a:t>
            </a:r>
          </a:p>
        </p:txBody>
      </p:sp>
      <p:cxnSp>
        <p:nvCxnSpPr>
          <p:cNvPr id="153" name="Shape 153"/>
          <p:cNvCxnSpPr/>
          <p:nvPr/>
        </p:nvCxnSpPr>
        <p:spPr>
          <a:xfrm>
            <a:off x="6473900" y="1358600"/>
            <a:ext cx="0" cy="2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4" name="Shape 154"/>
          <p:cNvCxnSpPr/>
          <p:nvPr/>
        </p:nvCxnSpPr>
        <p:spPr>
          <a:xfrm>
            <a:off x="2885600" y="1358600"/>
            <a:ext cx="0" cy="2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https://di-uploads-pod5.s3.amazonaws.com/andymohrhyundai/uploads/2016/01/Car-Parts-2.jpg" id="155" name="Shape 155"/>
          <p:cNvPicPr preferRelativeResize="0"/>
          <p:nvPr/>
        </p:nvPicPr>
        <p:blipFill rotWithShape="1">
          <a:blip r:embed="rId3">
            <a:alphaModFix/>
          </a:blip>
          <a:srcRect b="0" l="11759" r="11181" t="0"/>
          <a:stretch/>
        </p:blipFill>
        <p:spPr>
          <a:xfrm>
            <a:off x="4390150" y="2452050"/>
            <a:ext cx="4470316" cy="224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90s vhs driving roadtrip GIF"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549" y="2421925"/>
            <a:ext cx="3078250" cy="23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ESENCIALES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1297500" y="1114275"/>
            <a:ext cx="2560200" cy="57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Complejidad</a:t>
            </a:r>
          </a:p>
        </p:txBody>
      </p:sp>
      <p:pic>
        <p:nvPicPr>
          <p:cNvPr descr="Resultado de imagen para falta de comunicacion"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25" y="2034925"/>
            <a:ext cx="3623349" cy="220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lack of time"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0588">
            <a:off x="5446188" y="3322230"/>
            <a:ext cx="1977047" cy="109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425" y="335325"/>
            <a:ext cx="4124587" cy="26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ESENCIALES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297500" y="1142350"/>
            <a:ext cx="2223300" cy="50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</a:pPr>
            <a:r>
              <a:rPr lang="es-419" sz="1800"/>
              <a:t>Conformidad</a:t>
            </a:r>
          </a:p>
        </p:txBody>
      </p:sp>
      <p:pic>
        <p:nvPicPr>
          <p:cNvPr descr="Image result for macbook adapter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425" y="1870400"/>
            <a:ext cx="3587547" cy="245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ages.techhive.com/images/article/2016/11/snapnator1-100691669-large.gif"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50" y="1870400"/>
            <a:ext cx="3889602" cy="24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ESENCIALES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297500" y="1156100"/>
            <a:ext cx="2525700" cy="5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</a:pPr>
            <a:r>
              <a:rPr lang="es-419" sz="1800"/>
              <a:t>Modificabilidad</a:t>
            </a:r>
          </a:p>
        </p:txBody>
      </p:sp>
      <p:pic>
        <p:nvPicPr>
          <p:cNvPr descr="Resultado de imagen para changeability software" id="180" name="Shape 180"/>
          <p:cNvPicPr preferRelativeResize="0"/>
          <p:nvPr/>
        </p:nvPicPr>
        <p:blipFill rotWithShape="1">
          <a:blip r:embed="rId3">
            <a:alphaModFix/>
          </a:blip>
          <a:srcRect b="9304" l="54201" r="0" t="25535"/>
          <a:stretch/>
        </p:blipFill>
        <p:spPr>
          <a:xfrm>
            <a:off x="4639100" y="1074826"/>
            <a:ext cx="3350225" cy="35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-images-1.medium.com/max/1600/1*QxFpYwcxXUcu_D5neH2wlA.gif" id="181" name="Shape 181"/>
          <p:cNvPicPr preferRelativeResize="0"/>
          <p:nvPr/>
        </p:nvPicPr>
        <p:blipFill rotWithShape="1">
          <a:blip r:embed="rId4">
            <a:alphaModFix/>
          </a:blip>
          <a:srcRect b="0" l="0" r="40237" t="0"/>
          <a:stretch/>
        </p:blipFill>
        <p:spPr>
          <a:xfrm>
            <a:off x="948089" y="2343675"/>
            <a:ext cx="3224516" cy="23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ESENCIALES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297500" y="1138900"/>
            <a:ext cx="2209500" cy="5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</a:pPr>
            <a:r>
              <a:rPr lang="es-419" sz="1800"/>
              <a:t>Invisibilidad</a:t>
            </a:r>
          </a:p>
        </p:txBody>
      </p:sp>
      <p:pic>
        <p:nvPicPr>
          <p:cNvPr descr="pbox.gif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872851"/>
            <a:ext cx="2621999" cy="2621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-images-1.medium.com/max/1600/1*6XLg54Ym7IEU7pYxFwE5tQ.gif"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6" y="1872850"/>
            <a:ext cx="4221903" cy="2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ACCIDENTALES</a:t>
            </a:r>
          </a:p>
        </p:txBody>
      </p:sp>
      <p:pic>
        <p:nvPicPr>
          <p:cNvPr descr="http://ourcodeworld.com/public-media/articles/articleocw-575e9796be0c9.png"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698" y="2286325"/>
            <a:ext cx="4758851" cy="167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ssimplified.com/wp-content/uploads/2013/10/Asm_program_Hello_World.jpg"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50" y="2286312"/>
            <a:ext cx="3139974" cy="16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325950" y="900950"/>
            <a:ext cx="43620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AVANCES QUE RESOLVIERON ESTA DIFICULTAD: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2693700" y="1501875"/>
            <a:ext cx="3756600" cy="66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buSzPct val="100000"/>
            </a:pPr>
            <a:r>
              <a:rPr lang="es-419" sz="1800"/>
              <a:t>Lenguajes de Alto Nivel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ACCIDENTALES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74" y="1969574"/>
            <a:ext cx="4122599" cy="23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idx="1" type="body"/>
          </p:nvPr>
        </p:nvSpPr>
        <p:spPr>
          <a:xfrm>
            <a:off x="1269975" y="1307850"/>
            <a:ext cx="3234000" cy="63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-419" sz="1800"/>
              <a:t>Tiempo Compartido</a:t>
            </a:r>
          </a:p>
        </p:txBody>
      </p:sp>
      <p:pic>
        <p:nvPicPr>
          <p:cNvPr descr="Image result for waiting"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275" y="1307850"/>
            <a:ext cx="4064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